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1.xml" ContentType="application/vnd.openxmlformats-officedocument.presentationml.tags+xml"/>
  <Override PartName="/ppt/theme/themeOverride3.xml" ContentType="application/vnd.openxmlformats-officedocument.themeOverride+xml"/>
  <Override PartName="/ppt/tags/tag2.xml" ContentType="application/vnd.openxmlformats-officedocument.presentationml.tags+xml"/>
  <Override PartName="/ppt/theme/themeOverride4.xml" ContentType="application/vnd.openxmlformats-officedocument.themeOverride+xml"/>
  <Override PartName="/ppt/tags/tag3.xml" ContentType="application/vnd.openxmlformats-officedocument.presentationml.tags+xml"/>
  <Override PartName="/ppt/theme/themeOverride5.xml" ContentType="application/vnd.openxmlformats-officedocument.themeOverride+xml"/>
  <Override PartName="/ppt/tags/tag4.xml" ContentType="application/vnd.openxmlformats-officedocument.presentationml.tags+xml"/>
  <Override PartName="/ppt/theme/themeOverride6.xml" ContentType="application/vnd.openxmlformats-officedocument.themeOverride+xml"/>
  <Override PartName="/ppt/tags/tag5.xml" ContentType="application/vnd.openxmlformats-officedocument.presentationml.tags+xml"/>
  <Override PartName="/ppt/theme/themeOverride7.xml" ContentType="application/vnd.openxmlformats-officedocument.themeOverride+xml"/>
  <Override PartName="/ppt/tags/tag6.xml" ContentType="application/vnd.openxmlformats-officedocument.presentationml.tags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ags/tag7.xml" ContentType="application/vnd.openxmlformats-officedocument.presentationml.tags+xml"/>
  <Override PartName="/ppt/theme/themeOverride10.xml" ContentType="application/vnd.openxmlformats-officedocument.themeOverride+xml"/>
  <Override PartName="/ppt/tags/tag8.xml" ContentType="application/vnd.openxmlformats-officedocument.presentationml.tags+xml"/>
  <Override PartName="/ppt/theme/themeOverride11.xml" ContentType="application/vnd.openxmlformats-officedocument.themeOverride+xml"/>
  <Override PartName="/ppt/tags/tag9.xml" ContentType="application/vnd.openxmlformats-officedocument.presentationml.tags+xml"/>
  <Override PartName="/ppt/theme/themeOverride12.xml" ContentType="application/vnd.openxmlformats-officedocument.themeOverride+xml"/>
  <Override PartName="/ppt/tags/tag10.xml" ContentType="application/vnd.openxmlformats-officedocument.presentationml.tags+xml"/>
  <Override PartName="/ppt/theme/themeOverride13.xml" ContentType="application/vnd.openxmlformats-officedocument.themeOverride+xml"/>
  <Override PartName="/ppt/tags/tag11.xml" ContentType="application/vnd.openxmlformats-officedocument.presentationml.tags+xml"/>
  <Override PartName="/ppt/theme/themeOverride14.xml" ContentType="application/vnd.openxmlformats-officedocument.themeOverride+xml"/>
  <Override PartName="/ppt/tags/tag12.xml" ContentType="application/vnd.openxmlformats-officedocument.presentationml.tags+xml"/>
  <Override PartName="/ppt/theme/themeOverride15.xml" ContentType="application/vnd.openxmlformats-officedocument.themeOverride+xml"/>
  <Override PartName="/ppt/tags/tag13.xml" ContentType="application/vnd.openxmlformats-officedocument.presentationml.tags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ags/tag14.xml" ContentType="application/vnd.openxmlformats-officedocument.presentationml.tags+xml"/>
  <Override PartName="/ppt/theme/themeOverride20.xml" ContentType="application/vnd.openxmlformats-officedocument.themeOverride+xml"/>
  <Override PartName="/ppt/tags/tag15.xml" ContentType="application/vnd.openxmlformats-officedocument.presentationml.tags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27"/>
  </p:notesMasterIdLst>
  <p:handoutMasterIdLst>
    <p:handoutMasterId r:id="rId28"/>
  </p:handoutMasterIdLst>
  <p:sldIdLst>
    <p:sldId id="290" r:id="rId3"/>
    <p:sldId id="258" r:id="rId4"/>
    <p:sldId id="386" r:id="rId5"/>
    <p:sldId id="393" r:id="rId6"/>
    <p:sldId id="444" r:id="rId7"/>
    <p:sldId id="445" r:id="rId8"/>
    <p:sldId id="446" r:id="rId9"/>
    <p:sldId id="447" r:id="rId10"/>
    <p:sldId id="448" r:id="rId11"/>
    <p:sldId id="450" r:id="rId12"/>
    <p:sldId id="451" r:id="rId13"/>
    <p:sldId id="453" r:id="rId14"/>
    <p:sldId id="454" r:id="rId15"/>
    <p:sldId id="455" r:id="rId16"/>
    <p:sldId id="456" r:id="rId17"/>
    <p:sldId id="457" r:id="rId18"/>
    <p:sldId id="458" r:id="rId19"/>
    <p:sldId id="459" r:id="rId20"/>
    <p:sldId id="460" r:id="rId21"/>
    <p:sldId id="461" r:id="rId22"/>
    <p:sldId id="462" r:id="rId23"/>
    <p:sldId id="463" r:id="rId24"/>
    <p:sldId id="464" r:id="rId25"/>
    <p:sldId id="415" r:id="rId26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5CB5"/>
    <a:srgbClr val="0530BB"/>
    <a:srgbClr val="034ABD"/>
    <a:srgbClr val="130868"/>
    <a:srgbClr val="210DB3"/>
    <a:srgbClr val="106F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67" d="100"/>
          <a:sy n="67" d="100"/>
        </p:scale>
        <p:origin x="-147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pos="2160"/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59B0B-27CB-4279-84EE-13F34D832C20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6A9-DE9C-4C0F-8CC5-C706728E934F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37A1E-E215-416E-8D25-5F336D5B557C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8B5B-8A46-412C-A2D2-8F2B1B2EC62B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2D1A0-E9CE-4C54-8D41-8DBB9F509117}" type="datetime1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4E1B4-9FAF-4C2A-A5AC-8C7F175CBD59}" type="datetime1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06DEF-8BC5-4D1A-A84F-BC32AA802BDD}" type="datetime1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8A3B-8A96-493A-9055-E95E174A1B57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6010-06C4-4772-A873-F0169484628B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8C875-1C6F-4BBA-A49D-A655DE5157F6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C28B-237A-4A16-A330-F744D93506D6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4/28/2020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4.png"/><Relationship Id="rId2" Type="http://schemas.microsoft.com/office/2007/relationships/media" Target="../media/media10.m4a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1.m4a"/><Relationship Id="rId7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7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13.m4a"/><Relationship Id="rId7" Type="http://schemas.openxmlformats.org/officeDocument/2006/relationships/image" Target="../media/image11.png"/><Relationship Id="rId2" Type="http://schemas.openxmlformats.org/officeDocument/2006/relationships/tags" Target="../tags/tag9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3.m4a"/><Relationship Id="rId9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4.m4a"/><Relationship Id="rId7" Type="http://schemas.openxmlformats.org/officeDocument/2006/relationships/image" Target="../media/image13.png"/><Relationship Id="rId2" Type="http://schemas.openxmlformats.org/officeDocument/2006/relationships/tags" Target="../tags/tag10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5.m4a"/><Relationship Id="rId7" Type="http://schemas.openxmlformats.org/officeDocument/2006/relationships/image" Target="../media/image14.png"/><Relationship Id="rId2" Type="http://schemas.openxmlformats.org/officeDocument/2006/relationships/tags" Target="../tags/tag11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6.m4a"/><Relationship Id="rId7" Type="http://schemas.openxmlformats.org/officeDocument/2006/relationships/image" Target="../media/image4.png"/><Relationship Id="rId2" Type="http://schemas.openxmlformats.org/officeDocument/2006/relationships/tags" Target="../tags/tag12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17.m4a"/><Relationship Id="rId7" Type="http://schemas.openxmlformats.org/officeDocument/2006/relationships/image" Target="../media/image4.png"/><Relationship Id="rId2" Type="http://schemas.openxmlformats.org/officeDocument/2006/relationships/tags" Target="../tags/tag13.xml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7" Type="http://schemas.openxmlformats.org/officeDocument/2006/relationships/image" Target="../media/image4.png"/><Relationship Id="rId2" Type="http://schemas.microsoft.com/office/2007/relationships/media" Target="../media/media18.m4a"/><Relationship Id="rId1" Type="http://schemas.openxmlformats.org/officeDocument/2006/relationships/themeOverride" Target="../theme/themeOverride16.xm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7" Type="http://schemas.openxmlformats.org/officeDocument/2006/relationships/image" Target="../media/image4.png"/><Relationship Id="rId2" Type="http://schemas.microsoft.com/office/2007/relationships/media" Target="../media/media19.m4a"/><Relationship Id="rId1" Type="http://schemas.openxmlformats.org/officeDocument/2006/relationships/themeOverride" Target="../theme/themeOverride17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0.m4a"/><Relationship Id="rId7" Type="http://schemas.openxmlformats.org/officeDocument/2006/relationships/image" Target="../media/image18.png"/><Relationship Id="rId2" Type="http://schemas.microsoft.com/office/2007/relationships/media" Target="../media/media20.m4a"/><Relationship Id="rId1" Type="http://schemas.openxmlformats.org/officeDocument/2006/relationships/themeOverride" Target="../theme/themeOverride18.xml"/><Relationship Id="rId6" Type="http://schemas.openxmlformats.org/officeDocument/2006/relationships/image" Target="../media/image17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1.m4a"/><Relationship Id="rId7" Type="http://schemas.openxmlformats.org/officeDocument/2006/relationships/image" Target="../media/image19.png"/><Relationship Id="rId2" Type="http://schemas.openxmlformats.org/officeDocument/2006/relationships/tags" Target="../tags/tag14.xml"/><Relationship Id="rId1" Type="http://schemas.openxmlformats.org/officeDocument/2006/relationships/themeOverride" Target="../theme/themeOverride19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2.m4a"/><Relationship Id="rId7" Type="http://schemas.openxmlformats.org/officeDocument/2006/relationships/image" Target="../media/image20.png"/><Relationship Id="rId2" Type="http://schemas.openxmlformats.org/officeDocument/2006/relationships/tags" Target="../tags/tag15.xml"/><Relationship Id="rId1" Type="http://schemas.openxmlformats.org/officeDocument/2006/relationships/themeOverride" Target="../theme/themeOverride20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m4a"/><Relationship Id="rId7" Type="http://schemas.openxmlformats.org/officeDocument/2006/relationships/image" Target="../media/image4.png"/><Relationship Id="rId2" Type="http://schemas.microsoft.com/office/2007/relationships/media" Target="../media/media23.m4a"/><Relationship Id="rId1" Type="http://schemas.openxmlformats.org/officeDocument/2006/relationships/themeOverride" Target="../theme/themeOverride21.xml"/><Relationship Id="rId6" Type="http://schemas.openxmlformats.org/officeDocument/2006/relationships/image" Target="../media/image21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m4a"/><Relationship Id="rId2" Type="http://schemas.microsoft.com/office/2007/relationships/media" Target="../media/media24.m4a"/><Relationship Id="rId1" Type="http://schemas.openxmlformats.org/officeDocument/2006/relationships/themeOverride" Target="../theme/themeOverride22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4.m4a"/><Relationship Id="rId7" Type="http://schemas.openxmlformats.org/officeDocument/2006/relationships/hyperlink" Target="http://www.circuitbasics.com/basics-uart-communication/" TargetMode="External"/><Relationship Id="rId2" Type="http://schemas.openxmlformats.org/officeDocument/2006/relationships/tags" Target="../tags/tag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4a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5.m4a"/><Relationship Id="rId7" Type="http://schemas.openxmlformats.org/officeDocument/2006/relationships/hyperlink" Target="http://www.circuitbasics.com/basics-uart-communication/" TargetMode="External"/><Relationship Id="rId2" Type="http://schemas.openxmlformats.org/officeDocument/2006/relationships/tags" Target="../tags/tag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6.m4a"/><Relationship Id="rId7" Type="http://schemas.openxmlformats.org/officeDocument/2006/relationships/hyperlink" Target="http://www.circuitbasics.com/basics-uart-communication/" TargetMode="External"/><Relationship Id="rId2" Type="http://schemas.openxmlformats.org/officeDocument/2006/relationships/tags" Target="../tags/tag3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7.m4a"/><Relationship Id="rId7" Type="http://schemas.openxmlformats.org/officeDocument/2006/relationships/image" Target="../media/image7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8.m4a"/><Relationship Id="rId7" Type="http://schemas.openxmlformats.org/officeDocument/2006/relationships/image" Target="../media/image8.png"/><Relationship Id="rId2" Type="http://schemas.openxmlformats.org/officeDocument/2006/relationships/tags" Target="../tags/tag5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9.m4a"/><Relationship Id="rId7" Type="http://schemas.openxmlformats.org/officeDocument/2006/relationships/image" Target="../media/image9.png"/><Relationship Id="rId2" Type="http://schemas.openxmlformats.org/officeDocument/2006/relationships/tags" Target="../tags/tag6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Language</a:t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2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Lecture 9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45"/>
    </mc:Choice>
    <mc:Fallback xmlns="">
      <p:transition spd="slow" advTm="12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Baud Rate Generator in SAM3X8E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2057400"/>
            <a:ext cx="8001000" cy="29813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851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84533"/>
    </mc:Choice>
    <mc:Fallback xmlns="">
      <p:transition spd="slow" advTm="284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Receiver in SAM3X8E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Receiver Reset, Enable and Disable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After device reset, the UART receiver is disabled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To enable: RXEN = 1 in the control register (UART_CR)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If enabled: the receiver starts looking for a start bit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To disable:  RXDIS = 1 in the control register (UART_CR)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If the receiver is waiting for a start bit, it is immediately stopped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If the receiver has already detected a start bit and is receiving the data, it waits for the stop bit before actually stopping its operation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To reset: RSTRX =1 in the control register (UART_CR)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receiver immediately stops its current operations and is disabled, whatever its current state!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606409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78760"/>
    </mc:Choice>
    <mc:Fallback xmlns="">
      <p:transition spd="slow" advTm="278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Start Detection and Data Sampling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12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A low level (space) on URXD is interpreted as a valid start bit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if it is detected for more than 7 cycles of the sampling clock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Sampling clock = 16 x baud rate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receiver samples the URXD at the theoretical midpoint of each bit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When a valid start bit has been detected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It is assumed that each bit lasts 16 cycles of the sampling clock (1-bit period): the bit sampling point is eight cycles (0.5-bit period) after the start of the bit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first sampling point is therefore 24 cycles (1.5-bit periods) after the falling edge of the start bit was detected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Each subsequent bit is sampled 16 cycles (1-bit period) after the previous one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637140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21294"/>
    </mc:Choice>
    <mc:Fallback xmlns="">
      <p:transition spd="slow" advTm="5212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Start Detection and Data Sampling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2273" y="1447800"/>
            <a:ext cx="7558087" cy="16437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7680" y="3709393"/>
            <a:ext cx="7915073" cy="178698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822981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35093"/>
    </mc:Choice>
    <mc:Fallback xmlns="">
      <p:transition spd="slow" advTm="135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Receiver Ready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When a complete character is received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Is transferred to the receive holding register (UART_RHR 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RXRDY status bit in UART_SR (Status Register) is set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bit RXRDY is automatically cleared when the UART_RHR is read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147" y="4264189"/>
            <a:ext cx="8334375" cy="183181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664603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23359"/>
    </mc:Choice>
    <mc:Fallback xmlns="">
      <p:transition spd="slow" advTm="223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Receiver Overrun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If UART_RHR has not been read by the software (or the Peripheral Data Controller or DMA Controller) since the last transfer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and a new character is received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OVRE status bit in UART_SR is set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OVRE is cleared when the software writes the control register UART_CR with the bit RSTSTA (Reset Status) at 1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1175" y="4578434"/>
            <a:ext cx="8091487" cy="1513101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1361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20154"/>
    </mc:Choice>
    <mc:Fallback xmlns="">
      <p:transition spd="slow" advTm="220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Transmitter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UART transmitter is disabled after device reset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To enable: TXEN = 1 in the control register UART_CR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transmitter waits for a character to be written in the Transmit Holding Register (UART_THR) before actually starting the transmission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To disable: TXDIS = 1 in the control register UART_CR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If the transmitter is not operating, it is immediately stopped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If a character is being processed into the Shift Register and/or a character has been written in the Transmit Holding Register, the characters are completed before the transmitter is stopped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To reset: RSTTX = 1 in the UART_CR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1522623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22573"/>
    </mc:Choice>
    <mc:Fallback xmlns="">
      <p:transition spd="slow" advTm="122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Transmitter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84582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When enabled, the bit TXRDY is set in the UART_SR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transmission starts when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programmer writes in the UART_THR and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written character is transferred from UART_THR to the Shift Register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TXRDY bit remains high until a second character is written in UART_THR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As soon as the first character is completed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last character written in UART_THR is transferred into the shift register and TXRDY rises again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Showing that the holding register is empty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When both the Shift Register and UART_THR are empty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All the characters written in UART_THR have been processed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TXEMPTY bit rises after the last stop bit has been completed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153184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92881"/>
    </mc:Choice>
    <mc:Fallback xmlns="">
      <p:transition spd="slow" advTm="192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Transmitter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167" y="1981200"/>
            <a:ext cx="8950833" cy="31242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201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65981"/>
    </mc:Choice>
    <mc:Fallback xmlns="">
      <p:transition spd="slow" advTm="265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Registers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187" y="4371976"/>
            <a:ext cx="7439025" cy="168075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7200" y="914400"/>
            <a:ext cx="8458200" cy="346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UART Control Register: UART_CR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RSTRX: Reset Receiver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RSTTX: Reset Transmitter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RXEN: Receiver Enable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RXDIS: Receiver Disable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TXEN: Transmitter Enable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TXDIS: Transmitter Disable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RSTSTA: Reset Status Bits (</a:t>
            </a:r>
            <a:r>
              <a:rPr lang="en-US" sz="1400" dirty="0"/>
              <a:t>Resets the status bits PARE, FRAME and OVRE in the UART_SR</a:t>
            </a:r>
            <a:r>
              <a:rPr lang="en-US" b="1" dirty="0"/>
              <a:t>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9878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91831"/>
    </mc:Choice>
    <mc:Fallback xmlns="">
      <p:transition spd="slow" advTm="91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2781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cs typeface="B Nazanin" pitchFamily="2" charset="-78"/>
              </a:rPr>
              <a:t>Atmel | SMART ARM-based MCU DATASHEET, SAM3X / SAM3A Series, Atmel-11057C-ATARM-SAM3X-SAM3A-Datasheet_23-Mar-15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>
              <a:cs typeface="B Nazanin" pitchFamily="2" charset="-78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cs typeface="B Nazanin" pitchFamily="2" charset="-78"/>
              </a:rPr>
              <a:t>http://www.circuitbasics.com/basics-uart-communication/</a:t>
            </a:r>
            <a:endParaRPr lang="fa-IR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4"/>
    </mc:Choice>
    <mc:Fallback xmlns="">
      <p:transition spd="slow" advTm="5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Registers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914400"/>
            <a:ext cx="845820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UART Mode Register: UART_MR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061" y="1385740"/>
            <a:ext cx="8591427" cy="19192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4770" y="3776367"/>
            <a:ext cx="6703060" cy="19812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9576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6214"/>
    </mc:Choice>
    <mc:Fallback xmlns="">
      <p:transition spd="slow" advTm="46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Registers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914400"/>
            <a:ext cx="8458200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UART Interrupt Enable Register: UART_IER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RXRDY: Enable RXRDY Interrupt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TXRDY: Enable TXRDY Interrupt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ENDRX: Enable End of Receive Transfer Interrupt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ENDTX: Enable End of Transmit Interrupt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OVRE: Enable Overrun Error Interrupt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FRAME: Enable Framing Error Interrupt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PARE: Enable Parity Error Interrupt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TXEMPTY: Enable TXEMPTY Interrupt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TXBUFE: Enable Buffer Empty Interrupt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RXBUFF: Enable Buffer Full Interrupt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7"/>
          <a:srcRect t="52255"/>
          <a:stretch/>
        </p:blipFill>
        <p:spPr>
          <a:xfrm>
            <a:off x="558912" y="5141217"/>
            <a:ext cx="8151334" cy="8497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1651" y="2471678"/>
            <a:ext cx="32056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C00000"/>
                </a:solidFill>
              </a:rPr>
              <a:t>UART Interrupt Disable Register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b="1" dirty="0">
                <a:solidFill>
                  <a:srgbClr val="C00000"/>
                </a:solidFill>
              </a:rPr>
              <a:t>UART Interrupt Mask Register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C00000"/>
                </a:solidFill>
              </a:rPr>
              <a:t>UART Status Register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474098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15284"/>
    </mc:Choice>
    <mc:Fallback xmlns="">
      <p:transition spd="slow" advTm="115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Registers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22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914400"/>
            <a:ext cx="8458200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UART Receiver Holding Register: UART_RHR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Read-only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RXCHR: Received Character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Last received character if RXRDY is set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</a:rPr>
              <a:t>UART Transmit Holding Register: UART_THR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Write-only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TXCHR: Character to be Transmitted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Next character to be transmitted after the current character if TXRDY is not set</a:t>
            </a:r>
            <a:br>
              <a:rPr lang="en-US" b="1" dirty="0">
                <a:solidFill>
                  <a:srgbClr val="000000"/>
                </a:solidFill>
              </a:rPr>
            </a:br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7"/>
          <a:srcRect t="49403"/>
          <a:stretch/>
        </p:blipFill>
        <p:spPr>
          <a:xfrm>
            <a:off x="526266" y="5181600"/>
            <a:ext cx="7862867" cy="85061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05575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7051"/>
    </mc:Choice>
    <mc:Fallback xmlns="">
      <p:transition spd="slow" advTm="37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Registers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914400"/>
            <a:ext cx="8458200" cy="175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UART Baud Rate Generator Register: UART_BRGR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CD: Clock Divisor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0 = Baud Rate Clock is disabled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1 to 65,535 = MCK / (CD x 16)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782" y="4296152"/>
            <a:ext cx="8178018" cy="1799848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7657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4634"/>
    </mc:Choice>
    <mc:Fallback xmlns="">
      <p:transition spd="slow" advTm="34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/>
              <a:t>The End </a:t>
            </a:r>
            <a:r>
              <a:rPr lang="en-US" sz="3200" b="1" dirty="0"/>
              <a:t>(for now)</a:t>
            </a:r>
            <a:r>
              <a:rPr lang="en-US" sz="4000" b="1" dirty="0"/>
              <a:t>!</a:t>
            </a:r>
            <a:endParaRPr lang="en-US" sz="3200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5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4185"/>
    </mc:Choice>
    <mc:Fallback xmlns="">
      <p:transition spd="slow" advTm="241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" y="2667000"/>
            <a:ext cx="8458200" cy="1668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/>
              <a:t>Universal Asynchronous Receiver/Transmitter (UART)</a:t>
            </a:r>
            <a:endParaRPr lang="en-US" sz="3600" b="1" baseline="30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05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6812"/>
    </mc:Choice>
    <mc:Fallback xmlns="">
      <p:transition spd="slow" advTm="56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Basics of UART Communication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Asynchronous serial communication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Uses two wires to transmit data between devices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Data flows from the </a:t>
            </a:r>
            <a:r>
              <a:rPr lang="en-US" b="1" dirty="0" err="1"/>
              <a:t>Tx</a:t>
            </a:r>
            <a:r>
              <a:rPr lang="en-US" b="1" dirty="0"/>
              <a:t> pin of the transmitting UART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to the Rx pin of the receiving UART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No clock signal to synchronize the output of bits from the transmitting UART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to the sampling of bits by the receiving UART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7"/>
              </a:rPr>
              <a:t>http://www.circuitbasics.com/basics-uart-communication/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1026" name="Picture 2" descr="Basics of UART Communication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3736663"/>
            <a:ext cx="5524500" cy="2382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88917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81887"/>
    </mc:Choice>
    <mc:Fallback xmlns="">
      <p:transition spd="slow" advTm="281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Communication Details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transmitting UART adds start and stop bits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to the data packet being transferred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These bits define the beginning and end of the data packet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so the receiving UART knows when to start reading the bits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receiving UART detects a start bit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Then, starts to read the incoming bits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at a specific frequency known as the baud rate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Baud rate: a measure of the speed of data transfer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expressed in bits per second (bps)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baud rate between the transmitting and receiving UARTs can only differ by about 10%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7"/>
              </a:rPr>
              <a:t>http://www.circuitbasics.com/basics-uart-communication/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145858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33763"/>
    </mc:Choice>
    <mc:Fallback xmlns="">
      <p:transition spd="slow" advTm="433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Communication Details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/>
              <a:t>When not transmitting data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UART transmission line is held at a high voltage level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START BIT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transmitting UART pulls the line from high to low for one clock cycle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STOP BITS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The sending UART drives the data transmission line from a low voltage to a high voltage for at least two bit durations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7"/>
              </a:rPr>
              <a:t>http://www.circuitbasics.com/basics-uart-communication/</a:t>
            </a:r>
            <a:endParaRPr lang="fa-IR" sz="1100" b="1" dirty="0">
              <a:cs typeface="B Nazanin" pitchFamily="2" charset="-78"/>
            </a:endParaRPr>
          </a:p>
        </p:txBody>
      </p:sp>
      <p:pic>
        <p:nvPicPr>
          <p:cNvPr id="2050" name="Picture 2" descr="Introduction to UART - Packet, Frame, and Bits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4114800"/>
            <a:ext cx="4678800" cy="208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6484972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43358"/>
    </mc:Choice>
    <mc:Fallback xmlns="">
      <p:transition spd="slow" advTm="143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51391" y="3048000"/>
            <a:ext cx="6502098" cy="3043535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in SAM3X8E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Independent Receiver and Transmitter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with a Common Programmable Baud Rate Generator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Even, Odd, Mark or Space Parity Generation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Parity, Framing and Overrun Error Detection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Interrupt Generation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82278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68689"/>
    </mc:Choice>
    <mc:Fallback xmlns="">
      <p:transition spd="slow" advTm="368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UART in SAM3X8E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UART pins are multiplexed with PIO lines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programmer must first configure the PMC to enable the UART clock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 PMC: Power Management Controller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Only 8-bit character is supported (with parity)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4071" y="4889898"/>
            <a:ext cx="7295857" cy="105641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788622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13208"/>
    </mc:Choice>
    <mc:Fallback xmlns="">
      <p:transition spd="slow" advTm="213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Baud Rate Generator in SAM3X8E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baud rate clock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Is the master clock divided by 16 times the value (CD) written in UART_BRGR (Baud Rate Generator Register)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If UART_BRGR is set to 0, the baud rate clock is disabled and the UART remains inactive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maximum allowable baud rate is Master Clock divided by 16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minimum allowable baud rate is Master Clock divided by (16 x 65536)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34: Atmel | SMART ARM-based MCU DATASHEET, SAM3X / SAM3A Series, Atmel-11057C-ATARM-SAM3X-SAM3A-Datasheet_23-Mar-15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1800" y="2555745"/>
            <a:ext cx="2863571" cy="84519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5885308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64428"/>
    </mc:Choice>
    <mc:Fallback xmlns="">
      <p:transition spd="slow" advTm="264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2.1|65.9|4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9.4|96.8|20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5.8|2|40.9|3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|8.8|25|11.6|12.2|42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1|4.7|6|15.9|23.2|6.4|43.2|14.4|11|2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1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39.3|11.8|48.5|16.9|17.7|157.8|3.2|2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6.8|14.2|1.1|30.2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8|7.5|30.9|78.1|4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7.7|9|28.1|2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4|128.6|34|4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20.5|5.8|33.9|42.5|13.9|35.3|47.9|16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23.6|178.6|9.9|159.3|12.6|38.8|8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4.2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39103</TotalTime>
  <Words>2010</Words>
  <Application>Microsoft Office PowerPoint</Application>
  <PresentationFormat>On-screen Show (4:3)</PresentationFormat>
  <Paragraphs>236</Paragraphs>
  <Slides>24</Slides>
  <Notes>0</Notes>
  <HiddenSlides>0</HiddenSlides>
  <MMClips>24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Times New Roman</vt:lpstr>
      <vt:lpstr>Verdana</vt:lpstr>
      <vt:lpstr>Wingdings 2</vt:lpstr>
      <vt:lpstr>Office Theme</vt:lpstr>
      <vt:lpstr>Aspect</vt:lpstr>
      <vt:lpstr>Microprocessors and Assembly Language  Spring 2020</vt:lpstr>
      <vt:lpstr>Copyright Notice</vt:lpstr>
      <vt:lpstr>PowerPoint Presentation</vt:lpstr>
      <vt:lpstr>Basics of UART Communication</vt:lpstr>
      <vt:lpstr>UART Communication Details</vt:lpstr>
      <vt:lpstr>UART Communication Details</vt:lpstr>
      <vt:lpstr>UART in SAM3X8E</vt:lpstr>
      <vt:lpstr>UART in SAM3X8E</vt:lpstr>
      <vt:lpstr>Baud Rate Generator in SAM3X8E</vt:lpstr>
      <vt:lpstr>Baud Rate Generator in SAM3X8E</vt:lpstr>
      <vt:lpstr>UART Receiver in SAM3X8E</vt:lpstr>
      <vt:lpstr>Start Detection and Data Sampling</vt:lpstr>
      <vt:lpstr>Start Detection and Data Sampling</vt:lpstr>
      <vt:lpstr>Receiver Ready</vt:lpstr>
      <vt:lpstr>Receiver Overrun</vt:lpstr>
      <vt:lpstr>Transmitter</vt:lpstr>
      <vt:lpstr>Transmitter Control</vt:lpstr>
      <vt:lpstr>Transmitter Control</vt:lpstr>
      <vt:lpstr>UART Registers</vt:lpstr>
      <vt:lpstr>UART Registers</vt:lpstr>
      <vt:lpstr>UART Registers</vt:lpstr>
      <vt:lpstr>UART Registers</vt:lpstr>
      <vt:lpstr>UART Registers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Arya Varaste</cp:lastModifiedBy>
  <cp:revision>787</cp:revision>
  <cp:lastPrinted>2017-02-07T08:08:08Z</cp:lastPrinted>
  <dcterms:created xsi:type="dcterms:W3CDTF">2006-08-16T00:00:00Z</dcterms:created>
  <dcterms:modified xsi:type="dcterms:W3CDTF">2020-04-28T13:31:49Z</dcterms:modified>
</cp:coreProperties>
</file>